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5" autoAdjust="0"/>
    <p:restoredTop sz="94627" autoAdjust="0"/>
  </p:normalViewPr>
  <p:slideViewPr>
    <p:cSldViewPr>
      <p:cViewPr>
        <p:scale>
          <a:sx n="100" d="100"/>
          <a:sy n="100" d="100"/>
        </p:scale>
        <p:origin x="-1944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2BD73-7567-41B2-BB69-284CCCDA8C13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F39F8-4EF2-445F-A35A-6DCF3F9881A1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2BD73-7567-41B2-BB69-284CCCDA8C13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F39F8-4EF2-445F-A35A-6DCF3F9881A1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2BD73-7567-41B2-BB69-284CCCDA8C13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F39F8-4EF2-445F-A35A-6DCF3F9881A1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2BD73-7567-41B2-BB69-284CCCDA8C13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F39F8-4EF2-445F-A35A-6DCF3F9881A1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2BD73-7567-41B2-BB69-284CCCDA8C13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F39F8-4EF2-445F-A35A-6DCF3F9881A1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2BD73-7567-41B2-BB69-284CCCDA8C13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F39F8-4EF2-445F-A35A-6DCF3F9881A1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2BD73-7567-41B2-BB69-284CCCDA8C13}" type="datetimeFigureOut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F39F8-4EF2-445F-A35A-6DCF3F9881A1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2BD73-7567-41B2-BB69-284CCCDA8C13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F39F8-4EF2-445F-A35A-6DCF3F9881A1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2BD73-7567-41B2-BB69-284CCCDA8C13}" type="datetimeFigureOut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F39F8-4EF2-445F-A35A-6DCF3F9881A1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2BD73-7567-41B2-BB69-284CCCDA8C13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F39F8-4EF2-445F-A35A-6DCF3F9881A1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2BD73-7567-41B2-BB69-284CCCDA8C13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F39F8-4EF2-445F-A35A-6DCF3F9881A1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2BD73-7567-41B2-BB69-284CCCDA8C13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F39F8-4EF2-445F-A35A-6DCF3F9881A1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2016223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Учение К. Маркса о диктатуре пролетариата и современность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3356992"/>
            <a:ext cx="7200800" cy="2281808"/>
          </a:xfrm>
        </p:spPr>
        <p:txBody>
          <a:bodyPr>
            <a:normAutofit fontScale="77500" lnSpcReduction="20000"/>
          </a:bodyPr>
          <a:lstStyle/>
          <a:p>
            <a:r>
              <a:rPr lang="ru-RU" sz="3800" b="1" dirty="0" smtClean="0"/>
              <a:t>«марксист лишь тот, кто распространяет признание борьбы классов до признания диктатуры пролетариата». </a:t>
            </a:r>
            <a:endParaRPr lang="ru-RU" sz="3800" b="1" dirty="0" smtClean="0"/>
          </a:p>
          <a:p>
            <a:endParaRPr lang="ru-RU" dirty="0" smtClean="0"/>
          </a:p>
          <a:p>
            <a:r>
              <a:rPr lang="ru-RU" sz="2600" dirty="0" smtClean="0"/>
              <a:t>В. И. Ленин. «Государство и революция». ПСС, т. 33, с. 34.</a:t>
            </a:r>
            <a:endParaRPr lang="ru-RU" sz="26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Ближайшая цель коммунистов: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35696" y="476672"/>
            <a:ext cx="5486400" cy="4114800"/>
          </a:xfrm>
        </p:spPr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1013990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ru-RU" sz="9600" dirty="0" smtClean="0"/>
              <a:t>  </a:t>
            </a:r>
            <a:r>
              <a:rPr lang="ru-RU" sz="9600" b="1" dirty="0"/>
              <a:t>«ниспровержение господства буржуазии, завоевание пролетариатом политической власти</a:t>
            </a:r>
            <a:r>
              <a:rPr lang="ru-RU" sz="9600" b="1" dirty="0" smtClean="0"/>
              <a:t>»</a:t>
            </a:r>
            <a:r>
              <a:rPr lang="ru-RU" sz="9600" dirty="0" smtClean="0"/>
              <a:t> </a:t>
            </a:r>
            <a:endParaRPr lang="ru-RU" sz="9600" dirty="0" smtClean="0"/>
          </a:p>
          <a:p>
            <a:pPr algn="ctr"/>
            <a:endParaRPr lang="ru-RU" sz="3500" dirty="0" smtClean="0"/>
          </a:p>
          <a:p>
            <a:r>
              <a:rPr lang="ru-RU" sz="3500" dirty="0" smtClean="0"/>
              <a:t>                                                                                                              </a:t>
            </a:r>
            <a:endParaRPr lang="ru-RU" sz="3500" dirty="0"/>
          </a:p>
          <a:p>
            <a:endParaRPr lang="ru-RU" dirty="0"/>
          </a:p>
        </p:txBody>
      </p:sp>
      <p:pic>
        <p:nvPicPr>
          <p:cNvPr id="1028" name="Picture 4" descr="C:\Users\Тамара\Desktop\манифест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907705" y="260648"/>
            <a:ext cx="5040560" cy="4752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3062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Диктатура пролетариата </a:t>
            </a:r>
            <a:r>
              <a:rPr lang="ru-RU" dirty="0" smtClean="0">
                <a:solidFill>
                  <a:srgbClr val="FF0000"/>
                </a:solidFill>
              </a:rPr>
              <a:t>– 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это</a:t>
            </a:r>
            <a:r>
              <a:rPr lang="ru-RU" b="1" i="1" dirty="0" smtClean="0">
                <a:solidFill>
                  <a:srgbClr val="FF0000"/>
                </a:solidFill>
              </a:rPr>
              <a:t> система государственных учреждений, юридических норм и идеологии, призванных обеспечить и защитить политическую власть рабочего класса и господство общественной собственности на средства производства.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Задачи диктатуры пролетариата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400" b="1" dirty="0" smtClean="0"/>
              <a:t>Подавление сопротивления эксплуататорских классов</a:t>
            </a:r>
            <a:endParaRPr lang="ru-RU" sz="2400" b="1" dirty="0" smtClean="0"/>
          </a:p>
          <a:p>
            <a:r>
              <a:rPr lang="ru-RU" sz="2400" b="1" dirty="0" smtClean="0"/>
              <a:t>Слом старой государственной машины</a:t>
            </a:r>
            <a:endParaRPr lang="ru-RU" sz="2400" b="1" dirty="0" smtClean="0"/>
          </a:p>
          <a:p>
            <a:pPr>
              <a:buNone/>
            </a:pPr>
            <a:r>
              <a:rPr lang="ru-RU" sz="2000" b="1" dirty="0" smtClean="0"/>
              <a:t>      (антинародная армия, полиция, кастовое чиновничество</a:t>
            </a:r>
            <a:r>
              <a:rPr lang="ru-RU" sz="2000" dirty="0" smtClean="0"/>
              <a:t>).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   </a:t>
            </a:r>
            <a:r>
              <a:rPr lang="ru-RU" sz="2000" b="1" dirty="0" smtClean="0"/>
              <a:t>«Все перевороты усовершенствовали эту машину вместо того, чтобы сломать её». </a:t>
            </a:r>
            <a:r>
              <a:rPr lang="ru-RU" sz="1600" b="1" dirty="0" smtClean="0"/>
              <a:t>18 Брюмера Луи Бонапарта. К. Маркс и Ф. Энгельс. Соч., т. 8, с. 206. </a:t>
            </a:r>
            <a:endParaRPr lang="ru-RU" sz="16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000" b="1" dirty="0" smtClean="0"/>
              <a:t>Построение нового социалистического общества, создание новых общественных отношений. Она призвана преобразовать не только экономические отношения, но и надстройку, т.е. проведение культурной революции и воспитание нового человека.</a:t>
            </a:r>
            <a:endParaRPr lang="ru-RU" sz="2000" b="1" dirty="0" smtClean="0"/>
          </a:p>
          <a:p>
            <a:r>
              <a:rPr lang="ru-RU" sz="2000" b="1" dirty="0" smtClean="0"/>
              <a:t>Всех поголовно сделать всецело равноправными и ответственными членами общества, где свободное развитие каждого способствовало свободному развитию всех.</a:t>
            </a:r>
            <a:endParaRPr lang="ru-RU" sz="2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1800199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200" b="1" dirty="0" smtClean="0"/>
              <a:t>Парижская Коммуна как форма диктатуры пролетариата</a:t>
            </a:r>
            <a:br>
              <a:rPr lang="ru-RU" sz="2400" b="1" dirty="0" smtClean="0"/>
            </a:br>
            <a:r>
              <a:rPr lang="ru-RU" sz="1800" b="1" dirty="0" smtClean="0"/>
              <a:t>«Её настоящей тайной было вот что: она была, по сути дела, правительством рабочего класса, результатом борьбы производительного класса против класса присвающего; она была открытой, наконец, политической формой, при которой могло совершенствоваться экономическое освобождение труда». </a:t>
            </a:r>
            <a:br>
              <a:rPr lang="ru-RU" sz="1800" b="1" dirty="0" smtClean="0"/>
            </a:br>
            <a:r>
              <a:rPr lang="ru-RU" sz="1800" b="1" dirty="0" smtClean="0"/>
              <a:t>                                                                                К. Маркс и Ф. Энгельс. Соч., т. 17, с. 345-346.</a:t>
            </a:r>
            <a:endParaRPr lang="ru-RU" sz="1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2852936"/>
            <a:ext cx="7560840" cy="3240360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buAutoNum type="arabicPeriod"/>
            </a:pPr>
            <a:r>
              <a:rPr lang="ru-RU" sz="2000" b="1" dirty="0" smtClean="0">
                <a:solidFill>
                  <a:srgbClr val="FF0000"/>
                </a:solidFill>
              </a:rPr>
              <a:t>Упразднила чиновничество как особую привилегированную касту и заменила её выборными представителями от народа.</a:t>
            </a:r>
            <a:endParaRPr lang="ru-RU" sz="2000" b="1" dirty="0" smtClean="0">
              <a:solidFill>
                <a:srgbClr val="FF0000"/>
              </a:solidFill>
            </a:endParaRPr>
          </a:p>
          <a:p>
            <a:pPr marL="457200" indent="-457200" algn="just">
              <a:buAutoNum type="arabicPeriod"/>
            </a:pPr>
            <a:r>
              <a:rPr lang="ru-RU" sz="2000" b="1" dirty="0" smtClean="0">
                <a:solidFill>
                  <a:srgbClr val="FF0000"/>
                </a:solidFill>
              </a:rPr>
              <a:t>Обеспечила не только выборность, но и сменяемость в любое время всех без исключения должностных лиц. Для них устанавливался максимум заработной платы, не превышающий среднего заработка рабочего.</a:t>
            </a:r>
            <a:endParaRPr lang="ru-RU" sz="2000" b="1" dirty="0" smtClean="0">
              <a:solidFill>
                <a:srgbClr val="FF0000"/>
              </a:solidFill>
            </a:endParaRPr>
          </a:p>
          <a:p>
            <a:pPr marL="457200" indent="-457200" algn="just">
              <a:buAutoNum type="arabicPeriod"/>
            </a:pPr>
            <a:r>
              <a:rPr lang="ru-RU" sz="2000" b="1" dirty="0" smtClean="0">
                <a:solidFill>
                  <a:srgbClr val="FF0000"/>
                </a:solidFill>
              </a:rPr>
              <a:t>Своим первым декретом Парижская Коммуна уничтожила буржуазную армию и заменила её вооружённым народом.</a:t>
            </a:r>
            <a:endParaRPr lang="ru-RU" sz="2000" b="1" dirty="0" smtClean="0">
              <a:solidFill>
                <a:srgbClr val="FF0000"/>
              </a:solidFill>
            </a:endParaRPr>
          </a:p>
          <a:p>
            <a:pPr marL="457200" indent="-457200" algn="just">
              <a:buAutoNum type="arabicPeriod"/>
            </a:pPr>
            <a:r>
              <a:rPr lang="ru-RU" sz="2000" b="1" dirty="0" smtClean="0">
                <a:solidFill>
                  <a:srgbClr val="FF0000"/>
                </a:solidFill>
              </a:rPr>
              <a:t>Полиция была немедленно лишена всех своих политических функций и превращена в ответственный орган Коммуны, сменяемый в любое время. 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02624" cy="3528392"/>
          </a:xfrm>
        </p:spPr>
        <p:txBody>
          <a:bodyPr>
            <a:normAutofit fontScale="90000"/>
          </a:bodyPr>
          <a:lstStyle/>
          <a:p>
            <a:pPr algn="just"/>
            <a:br>
              <a:rPr lang="ru-RU" sz="2000" dirty="0" smtClean="0"/>
            </a:br>
            <a:br>
              <a:rPr lang="ru-RU" sz="2000" dirty="0" smtClean="0"/>
            </a:br>
            <a:br>
              <a:rPr lang="ru-RU" sz="2000" dirty="0" smtClean="0"/>
            </a:br>
            <a:br>
              <a:rPr lang="ru-RU" sz="2000" dirty="0" smtClean="0"/>
            </a:br>
            <a:r>
              <a:rPr lang="ru-RU" sz="2000" b="1" dirty="0" smtClean="0">
                <a:solidFill>
                  <a:srgbClr val="FF0000"/>
                </a:solidFill>
              </a:rPr>
              <a:t>Диктатура пролетариата как длительная историческая эпоха.</a:t>
            </a:r>
            <a:br>
              <a:rPr lang="ru-RU" sz="2000" dirty="0" smtClean="0">
                <a:solidFill>
                  <a:srgbClr val="FF0000"/>
                </a:solidFill>
              </a:rPr>
            </a:br>
            <a:r>
              <a:rPr lang="ru-RU" sz="2000" dirty="0" smtClean="0">
                <a:solidFill>
                  <a:srgbClr val="FF0000"/>
                </a:solidFill>
              </a:rPr>
              <a:t> </a:t>
            </a:r>
            <a:br>
              <a:rPr lang="ru-RU" sz="2000" dirty="0" smtClean="0"/>
            </a:br>
            <a:r>
              <a:rPr lang="ru-RU" sz="2000" dirty="0" smtClean="0"/>
              <a:t>      Диктатура пролетариата, как и сама социалистическая революция, с точки зрения К. Маркса, – это не краткосрочный период, а длительная историческая эпоха, она не ограничивается лишь свержением политического господства буржуазии, поскольку классовая борьба будет продолжаться и после свержения буржуазной власти, но уже в новых формах. В первоначальном наброске работы «Гражданская война во Франции» он на основе опыта Парижской Коммуны приходит к выводу, что работа по пути создания нового общества </a:t>
            </a:r>
            <a:r>
              <a:rPr lang="ru-RU" sz="2000" dirty="0" smtClean="0">
                <a:solidFill>
                  <a:srgbClr val="FF0000"/>
                </a:solidFill>
              </a:rPr>
              <a:t>«будет снова и снова замедляться и задерживаться сопротивлением старых интересов и классовых эгоизмов».</a:t>
            </a:r>
            <a:br>
              <a:rPr lang="ru-RU" sz="2000" dirty="0" smtClean="0">
                <a:solidFill>
                  <a:srgbClr val="FF0000"/>
                </a:solidFill>
              </a:rPr>
            </a:br>
            <a:r>
              <a:rPr lang="ru-RU" sz="1800" dirty="0" smtClean="0"/>
              <a:t>                                                                             Архив Маркса и Энгельса, т. </a:t>
            </a:r>
            <a:r>
              <a:rPr lang="en-US" sz="1800" dirty="0" smtClean="0"/>
              <a:t>III (VIII)</a:t>
            </a:r>
            <a:r>
              <a:rPr lang="ru-RU" sz="1800" dirty="0" smtClean="0"/>
              <a:t>, с. 335</a:t>
            </a:r>
            <a:r>
              <a:rPr lang="ru-RU" sz="2000" dirty="0" smtClean="0"/>
              <a:t>.  </a:t>
            </a:r>
            <a:br>
              <a:rPr lang="ru-RU" sz="2000" dirty="0" smtClean="0"/>
            </a:br>
            <a:br>
              <a:rPr lang="ru-RU" sz="2000" dirty="0" smtClean="0"/>
            </a:br>
            <a:br>
              <a:rPr lang="ru-RU" sz="2000" dirty="0" smtClean="0"/>
            </a:b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4077072"/>
            <a:ext cx="7704856" cy="2016224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2000" dirty="0" smtClean="0"/>
              <a:t>    Диктатура пролетариата будет необходима вплоть до уничтожения всех классов и классовых различий. Отвечая Бакунину, К. Маркс писал: </a:t>
            </a:r>
            <a:r>
              <a:rPr lang="ru-RU" sz="2000" dirty="0" smtClean="0">
                <a:solidFill>
                  <a:srgbClr val="FF0000"/>
                </a:solidFill>
              </a:rPr>
              <a:t>«Классовое господство рабочих над сопротивляющимися им прослойками старого мира должны длиться до тех пор, пока не будут уничтожены экономические основы существования классов».</a:t>
            </a:r>
            <a:endParaRPr lang="ru-RU" sz="2000" dirty="0" smtClean="0">
              <a:solidFill>
                <a:srgbClr val="FF0000"/>
              </a:solidFill>
            </a:endParaRPr>
          </a:p>
          <a:p>
            <a:pPr algn="just"/>
            <a:r>
              <a:rPr lang="ru-RU" sz="1700" dirty="0" smtClean="0"/>
              <a:t>                                                                                К. Маркс и Ф. Энгельс. Соч., т. 18, с. 617-618.</a:t>
            </a:r>
            <a:endParaRPr lang="ru-RU" sz="17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СРАВНИТЕЛЬНЫЙ АНАЛИЗ</a:t>
            </a:r>
            <a:endParaRPr lang="ru-RU" sz="20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764705"/>
            <a:ext cx="4040188" cy="36004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2000" dirty="0" smtClean="0"/>
              <a:t>      </a:t>
            </a:r>
            <a:r>
              <a:rPr lang="ru-RU" sz="2000" b="0" dirty="0" smtClean="0">
                <a:solidFill>
                  <a:srgbClr val="FF0000"/>
                </a:solidFill>
              </a:rPr>
              <a:t>Диктатура пролетариата</a:t>
            </a:r>
            <a:endParaRPr lang="ru-RU" sz="2000" b="0" dirty="0">
              <a:solidFill>
                <a:srgbClr val="FF000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4008" y="692696"/>
            <a:ext cx="4041775" cy="432048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dirty="0" smtClean="0"/>
              <a:t>     </a:t>
            </a:r>
            <a:r>
              <a:rPr lang="ru-RU" sz="2000" dirty="0" smtClean="0"/>
              <a:t>Буржуазная демократия</a:t>
            </a:r>
            <a:endParaRPr lang="ru-RU" sz="20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268760"/>
            <a:ext cx="4041775" cy="5400600"/>
          </a:xfrm>
        </p:spPr>
        <p:txBody>
          <a:bodyPr>
            <a:normAutofit fontScale="47500" lnSpcReduction="20000"/>
          </a:bodyPr>
          <a:lstStyle/>
          <a:p>
            <a:r>
              <a:rPr lang="ru-RU" sz="2500" b="1" dirty="0" smtClean="0"/>
              <a:t>Осуществляет власть в интересах крупного капитала за счёт эксплуатации основной массы населения. </a:t>
            </a:r>
            <a:endParaRPr lang="ru-RU" sz="2500" b="1" dirty="0" smtClean="0"/>
          </a:p>
          <a:p>
            <a:r>
              <a:rPr lang="ru-RU" sz="2500" b="1" dirty="0" smtClean="0"/>
              <a:t> Главный смысл – получение прибавочной стоимости.      </a:t>
            </a:r>
            <a:endParaRPr lang="ru-RU" sz="2500" b="1" dirty="0" smtClean="0"/>
          </a:p>
          <a:p>
            <a:r>
              <a:rPr lang="ru-RU" sz="2500" b="1" dirty="0" smtClean="0"/>
              <a:t>Власть меньшинства, власть капитала, прикрывающаяся мифом «демократия для всех».</a:t>
            </a:r>
            <a:endParaRPr lang="ru-RU" sz="2500" b="1" dirty="0" smtClean="0"/>
          </a:p>
          <a:p>
            <a:r>
              <a:rPr lang="ru-RU" sz="2500" b="1" dirty="0" smtClean="0"/>
              <a:t>Элитарность и </a:t>
            </a:r>
            <a:r>
              <a:rPr lang="ru-RU" sz="2500" b="1" dirty="0" err="1" smtClean="0"/>
              <a:t>клановость</a:t>
            </a:r>
            <a:r>
              <a:rPr lang="ru-RU" sz="2500" b="1" dirty="0" smtClean="0"/>
              <a:t>, управлять могут только профессионалы. Дорогостоящий для общества бюрократический аппарат.</a:t>
            </a:r>
            <a:endParaRPr lang="ru-RU" sz="2500" b="1" dirty="0" smtClean="0"/>
          </a:p>
          <a:p>
            <a:r>
              <a:rPr lang="ru-RU" sz="2500" b="1" dirty="0" smtClean="0"/>
              <a:t>Экономическая основа – частная собственность на средства производства. Распределение не по труду, а по капиталу. Коммерческая тайна. Рыночный механизм хозяйствования. Рабочие отстранены от управления производством.</a:t>
            </a:r>
            <a:endParaRPr lang="ru-RU" sz="2500" b="1" dirty="0" smtClean="0"/>
          </a:p>
          <a:p>
            <a:r>
              <a:rPr lang="ru-RU" sz="2500" b="1" dirty="0" smtClean="0"/>
              <a:t>Права и свободы провозглашены формально, но не гарантированы. У кого больше денег и капитала, тот и прав.</a:t>
            </a:r>
            <a:endParaRPr lang="ru-RU" sz="2500" b="1" dirty="0" smtClean="0"/>
          </a:p>
          <a:p>
            <a:r>
              <a:rPr lang="ru-RU" sz="2500" b="1" dirty="0" smtClean="0"/>
              <a:t>Дисциплина голода. Человек вынужден, чтобы не умереть с голоду, терпеть произвол и унижение начальства. Безработица.</a:t>
            </a:r>
            <a:endParaRPr lang="ru-RU" sz="2500" b="1" dirty="0" smtClean="0"/>
          </a:p>
          <a:p>
            <a:r>
              <a:rPr lang="ru-RU" sz="2500" b="1" dirty="0" smtClean="0"/>
              <a:t>Армия профессиональная, т.е. наёмная. Она служит интересам капитала, а не интересам народа..</a:t>
            </a:r>
            <a:endParaRPr lang="ru-RU" sz="2500" b="1" dirty="0" smtClean="0"/>
          </a:p>
          <a:p>
            <a:r>
              <a:rPr lang="ru-RU" sz="2500" b="1" dirty="0" smtClean="0"/>
              <a:t>Полиция защищает буржуазную власть от народа</a:t>
            </a:r>
            <a:endParaRPr lang="ru-RU" sz="2500" b="1" dirty="0" smtClean="0"/>
          </a:p>
          <a:p>
            <a:r>
              <a:rPr lang="ru-RU" sz="2500" b="1" dirty="0" smtClean="0"/>
              <a:t>Формирование аполитичного индивидуалиста, обывателя-потребителя материальных благ, жажда наживы.</a:t>
            </a:r>
            <a:endParaRPr lang="ru-RU" sz="2500" b="1" dirty="0" smtClean="0"/>
          </a:p>
          <a:p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>
          <a:xfrm>
            <a:off x="457200" y="1268760"/>
            <a:ext cx="4040188" cy="5328592"/>
          </a:xfrm>
        </p:spPr>
        <p:txBody>
          <a:bodyPr>
            <a:noAutofit/>
          </a:bodyPr>
          <a:lstStyle/>
          <a:p>
            <a:pPr algn="just"/>
            <a:r>
              <a:rPr lang="ru-RU" sz="1200" b="1" dirty="0" smtClean="0">
                <a:solidFill>
                  <a:srgbClr val="FF0000"/>
                </a:solidFill>
              </a:rPr>
              <a:t>Осуществляет слом старой государственной машины и подавление сопротивления эксплуататорского класса</a:t>
            </a:r>
            <a:endParaRPr lang="ru-RU" sz="1200" dirty="0" smtClean="0">
              <a:solidFill>
                <a:srgbClr val="FF0000"/>
              </a:solidFill>
            </a:endParaRPr>
          </a:p>
          <a:p>
            <a:pPr algn="just"/>
            <a:r>
              <a:rPr lang="ru-RU" sz="1200" b="1" dirty="0" smtClean="0">
                <a:solidFill>
                  <a:srgbClr val="FF0000"/>
                </a:solidFill>
              </a:rPr>
              <a:t>Главный смысл – построение нового социалистического общества и ликвидация классов</a:t>
            </a:r>
            <a:endParaRPr lang="ru-RU" sz="1200" dirty="0" smtClean="0">
              <a:solidFill>
                <a:srgbClr val="FF0000"/>
              </a:solidFill>
            </a:endParaRPr>
          </a:p>
          <a:p>
            <a:pPr algn="just"/>
            <a:r>
              <a:rPr lang="ru-RU" sz="1200" b="1" dirty="0" smtClean="0">
                <a:solidFill>
                  <a:srgbClr val="FF0000"/>
                </a:solidFill>
              </a:rPr>
              <a:t>Власть большинства, власть трудящихся. Власть в руках у масс, эксплуатируемых ранее в буржуазном обществе </a:t>
            </a:r>
            <a:endParaRPr lang="ru-RU" sz="1200" dirty="0" smtClean="0">
              <a:solidFill>
                <a:srgbClr val="FF0000"/>
              </a:solidFill>
            </a:endParaRPr>
          </a:p>
          <a:p>
            <a:pPr algn="just"/>
            <a:r>
              <a:rPr lang="ru-RU" sz="1200" b="1" dirty="0" smtClean="0">
                <a:solidFill>
                  <a:srgbClr val="FF0000"/>
                </a:solidFill>
              </a:rPr>
              <a:t>Выборность, сменяемость в любое время, отчётность перед народом. Зарплата управленца не выше средней зарплаты рабочего</a:t>
            </a:r>
            <a:endParaRPr lang="ru-RU" sz="1200" dirty="0" smtClean="0">
              <a:solidFill>
                <a:srgbClr val="FF0000"/>
              </a:solidFill>
            </a:endParaRPr>
          </a:p>
          <a:p>
            <a:pPr algn="just"/>
            <a:r>
              <a:rPr lang="ru-RU" sz="1200" b="1" dirty="0" smtClean="0">
                <a:solidFill>
                  <a:srgbClr val="FF0000"/>
                </a:solidFill>
              </a:rPr>
              <a:t>Экономическая основа – общественная собственность на средства производства, плановое ведение хозяйства, рабочий контроль над производством.</a:t>
            </a:r>
            <a:endParaRPr lang="ru-RU" sz="1200" dirty="0" smtClean="0">
              <a:solidFill>
                <a:srgbClr val="FF0000"/>
              </a:solidFill>
            </a:endParaRPr>
          </a:p>
          <a:p>
            <a:pPr algn="just"/>
            <a:r>
              <a:rPr lang="ru-RU" sz="1200" b="1" dirty="0" smtClean="0">
                <a:solidFill>
                  <a:srgbClr val="FF0000"/>
                </a:solidFill>
              </a:rPr>
              <a:t>Права и свободы граждан не только провозглашаются, но и гарантированы государством, не зависят от количества денег и капитала.</a:t>
            </a:r>
            <a:endParaRPr lang="ru-RU" sz="1200" dirty="0" smtClean="0">
              <a:solidFill>
                <a:srgbClr val="FF0000"/>
              </a:solidFill>
            </a:endParaRPr>
          </a:p>
          <a:p>
            <a:pPr algn="just"/>
            <a:r>
              <a:rPr lang="ru-RU" sz="1200" b="1" dirty="0" smtClean="0">
                <a:solidFill>
                  <a:srgbClr val="FF0000"/>
                </a:solidFill>
              </a:rPr>
              <a:t>Сознательная дисциплина. Государство поощряет высокопроизводительный труд.</a:t>
            </a:r>
            <a:endParaRPr lang="ru-RU" sz="1200" dirty="0" smtClean="0">
              <a:solidFill>
                <a:srgbClr val="FF0000"/>
              </a:solidFill>
            </a:endParaRPr>
          </a:p>
          <a:p>
            <a:pPr algn="just"/>
            <a:r>
              <a:rPr lang="ru-RU" sz="1200" b="1" dirty="0" smtClean="0">
                <a:solidFill>
                  <a:srgbClr val="FF0000"/>
                </a:solidFill>
              </a:rPr>
              <a:t>Всеобщее вооружение  народа.</a:t>
            </a:r>
            <a:endParaRPr lang="ru-RU" sz="1200" dirty="0" smtClean="0">
              <a:solidFill>
                <a:srgbClr val="FF0000"/>
              </a:solidFill>
            </a:endParaRPr>
          </a:p>
          <a:p>
            <a:pPr algn="just"/>
            <a:r>
              <a:rPr lang="ru-RU" sz="1200" b="1" dirty="0" smtClean="0">
                <a:solidFill>
                  <a:srgbClr val="FF0000"/>
                </a:solidFill>
              </a:rPr>
              <a:t>Полиция лишается своих политических функций и становится подотчётной органам народной власти</a:t>
            </a:r>
            <a:endParaRPr lang="ru-RU" sz="1200" dirty="0" smtClean="0">
              <a:solidFill>
                <a:srgbClr val="FF0000"/>
              </a:solidFill>
            </a:endParaRPr>
          </a:p>
          <a:p>
            <a:pPr algn="just"/>
            <a:r>
              <a:rPr lang="ru-RU" sz="1200" b="1" dirty="0" smtClean="0">
                <a:solidFill>
                  <a:srgbClr val="FF0000"/>
                </a:solidFill>
              </a:rPr>
              <a:t>Цель – формирование всесторонне развитой личности. Постепенное увеличение свободного времени для развития личности.</a:t>
            </a:r>
            <a:endParaRPr lang="ru-RU" sz="1200" dirty="0" smtClean="0">
              <a:solidFill>
                <a:srgbClr val="FF0000"/>
              </a:solidFill>
            </a:endParaRPr>
          </a:p>
          <a:p>
            <a:endParaRPr lang="ru-RU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Развитие В. И. Лениным учения К. Маркса </a:t>
            </a:r>
            <a:br>
              <a:rPr lang="ru-RU" sz="3200" b="1" dirty="0" smtClean="0"/>
            </a:br>
            <a:r>
              <a:rPr lang="ru-RU" sz="3200" b="1" dirty="0" smtClean="0"/>
              <a:t>о диктатуре пролетариата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482" name="Picture 2" descr="C:\Users\Тамара\Desktop\Советы-1917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467544" y="1533525"/>
            <a:ext cx="8280920" cy="45597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2794322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1800" dirty="0" smtClean="0"/>
              <a:t> </a:t>
            </a:r>
            <a:br>
              <a:rPr lang="ru-RU" sz="1800" dirty="0" smtClean="0"/>
            </a:br>
            <a:r>
              <a:rPr lang="ru-RU" sz="1800" dirty="0" smtClean="0"/>
              <a:t>      </a:t>
            </a:r>
            <a:r>
              <a:rPr lang="ru-RU" sz="1800" b="1" dirty="0" smtClean="0">
                <a:solidFill>
                  <a:srgbClr val="FF0000"/>
                </a:solidFill>
              </a:rPr>
              <a:t>«Диктатуру пролетариата, переход от капитализма к коммунизму нужно рассматривать не как мимолётный период в виде ряда «революционнейших» актов         и декретов, а как целую историческую эпоху, полной гражданских войн и внешних столкновений, упорной организационной работы и хозяйственного строительства, наступлений и отступлений, побед и поражений. Эта историческая эпоха необходима         не только для того, чтобы создать хозяйственные и культурные предпосылки            полной победы социализма, но и для того, чтобы дать пролетариату возможность,                        во-первых – закалить и воспитать себя, как силу, способную управлять                            страной, во-вторых – перевоспитать и переделать мелкобуржуазные слои в направлении</a:t>
            </a:r>
            <a:r>
              <a:rPr lang="ru-RU" sz="1800" b="1" smtClean="0">
                <a:solidFill>
                  <a:srgbClr val="FF0000"/>
                </a:solidFill>
              </a:rPr>
              <a:t>, обеспечивающем организацию </a:t>
            </a:r>
            <a:r>
              <a:rPr lang="ru-RU" sz="1800" b="1" dirty="0" smtClean="0">
                <a:solidFill>
                  <a:srgbClr val="FF0000"/>
                </a:solidFill>
              </a:rPr>
              <a:t>социалистического производства".  </a:t>
            </a:r>
            <a:br>
              <a:rPr lang="ru-RU" sz="1800" b="1" dirty="0" smtClean="0">
                <a:solidFill>
                  <a:srgbClr val="FF0000"/>
                </a:solidFill>
              </a:rPr>
            </a:br>
            <a:r>
              <a:rPr lang="ru-RU" sz="1800" b="1" dirty="0" smtClean="0">
                <a:solidFill>
                  <a:srgbClr val="FF0000"/>
                </a:solidFill>
              </a:rPr>
              <a:t>                                                                        </a:t>
            </a:r>
            <a:r>
              <a:rPr lang="ru-RU" sz="1600" b="1" dirty="0" smtClean="0">
                <a:solidFill>
                  <a:srgbClr val="FF0000"/>
                </a:solidFill>
              </a:rPr>
              <a:t>И.В. СТАЛИН. Об основах ленинизма. Соч., т. 6, с. 111-112</a:t>
            </a:r>
            <a:r>
              <a:rPr lang="ru-RU" sz="1600" dirty="0" smtClean="0"/>
              <a:t>.</a:t>
            </a:r>
            <a:br>
              <a:rPr lang="ru-RU" sz="1600" dirty="0" smtClean="0"/>
            </a:br>
            <a:r>
              <a:rPr lang="ru-RU" sz="1800" dirty="0" smtClean="0"/>
              <a:t> </a:t>
            </a:r>
            <a:br>
              <a:rPr lang="ru-RU" sz="1800" dirty="0" smtClean="0"/>
            </a:br>
            <a:endParaRPr lang="ru-RU" sz="13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3068960"/>
            <a:ext cx="5400600" cy="305720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Picture 2" descr="C:\Users\Тамара\Desktop\революция не умерла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403648" y="3068960"/>
            <a:ext cx="6048672" cy="32403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6708</Words>
  <Application>WPS Presentation</Application>
  <PresentationFormat>Экран (4:3)</PresentationFormat>
  <Paragraphs>72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Arial</vt:lpstr>
      <vt:lpstr>SimSun</vt:lpstr>
      <vt:lpstr>Wingdings</vt:lpstr>
      <vt:lpstr>Calibri</vt:lpstr>
      <vt:lpstr>Microsoft YaHei</vt:lpstr>
      <vt:lpstr/>
      <vt:lpstr>Arial Unicode MS</vt:lpstr>
      <vt:lpstr>Segoe Print</vt:lpstr>
      <vt:lpstr>Тема Office</vt:lpstr>
      <vt:lpstr>Учение К. Маркса о диктатуре пролетариата и современность</vt:lpstr>
      <vt:lpstr>Ближайшая цель коммунистов:</vt:lpstr>
      <vt:lpstr>Диктатура пролетариата –  это система государственных учреждений, юридических норм и идеологии, призванных обеспечить и защитить политическую власть рабочего класса и господство общественной собственности на средства производства. </vt:lpstr>
      <vt:lpstr>Задачи диктатуры пролетариата</vt:lpstr>
      <vt:lpstr>Парижская Коммуна как форма диктатуры пролетариата «Её настоящей тайной было вот что: она была, по сути дела, правительством рабочего класса, результатом борьбы производительного класса против класса присвающего; она была открытой, наконец, политической формой, при которой могло совершенствоваться экономическое освобождение труда».                                                                                  К. Маркс и Ф. Энгельс. Соч., т. 17, с. 345-346.</vt:lpstr>
      <vt:lpstr>    Диктатура пролетариата как длительная историческая эпоха.         Диктатура пролетариата, как и сама социалистическая революция, с точки зрения К. Маркса, – это не краткосрочный период, а длительная историческая эпоха, она не ограничивается лишь свержением политического господства буржуазии, поскольку классовая борьба будет продолжаться и после свержения буржуазной власти, но уже в новых формах. В первоначальном наброске работы «Гражданская война во Франции» он на основе опыта Парижской Коммуны приходит к выводу, что работа по пути создания нового общества «будет снова и снова замедляться и задерживаться сопротивлением старых интересов и классовых эгоизмов».                                                                              Архив Маркса и Энгельса, т. III (VIII), с. 335.      </vt:lpstr>
      <vt:lpstr>СРАВНИТЕЛЬНЫЙ АНАЛИЗ</vt:lpstr>
      <vt:lpstr>Развитие В. И. Лениным учения К. Маркса  о диктатуре пролетариата</vt:lpstr>
      <vt:lpstr>        «Диктатуру пролетариата, переход от капитализма к коммунизму нужно рассматривать не как мимолётный период в виде ряда «революционнейших» актов         и декретов, а как целую историческую эпоху, полной гражданских войн и внешних столкновений, упорной организационной работы и хозяйственного строительства, наступлений и отступлений, побед и поражений. Эта историческая эпоха необходима         не только для того, чтобы создать хозяйственные и культурные предпосылки            полной победы социализма, но и для того, чтобы дать пролетариату возможность,                        во-первых – закалить и воспитать себя, как силу, способную управлять                            страной, во-вторых – перевоспитать и переделать мелкобуржуазные слои в направлении, обеспечивающем организацию социалистического производства".                                                                           И.В. СТАЛИН. Об основах ленинизма. Соч., т. 6, с. 111-112.  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Учение К. Маркса о диктатуре пролетариата и современность</dc:title>
  <dc:creator>Тамара</dc:creator>
  <cp:lastModifiedBy>nemo</cp:lastModifiedBy>
  <cp:revision>44</cp:revision>
  <dcterms:created xsi:type="dcterms:W3CDTF">2018-04-15T15:25:00Z</dcterms:created>
  <dcterms:modified xsi:type="dcterms:W3CDTF">2018-05-08T18:59:02Z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1033-10.2.0.5908</vt:lpwstr>
  </property>
</Properties>
</file>